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Proxima Nova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van Timmon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4.xml"/><Relationship Id="rId32" Type="http://schemas.openxmlformats.org/officeDocument/2006/relationships/font" Target="fonts/ProximaNova-bold.fntdata"/><Relationship Id="rId13" Type="http://schemas.openxmlformats.org/officeDocument/2006/relationships/slide" Target="slides/slide7.xml"/><Relationship Id="rId35" Type="http://schemas.openxmlformats.org/officeDocument/2006/relationships/font" Target="fonts/Lato-regular.fntdata"/><Relationship Id="rId12" Type="http://schemas.openxmlformats.org/officeDocument/2006/relationships/slide" Target="slides/slide6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9.xml"/><Relationship Id="rId37" Type="http://schemas.openxmlformats.org/officeDocument/2006/relationships/font" Target="fonts/Lato-italic.fntdata"/><Relationship Id="rId14" Type="http://schemas.openxmlformats.org/officeDocument/2006/relationships/slide" Target="slides/slide8.xml"/><Relationship Id="rId36" Type="http://schemas.openxmlformats.org/officeDocument/2006/relationships/font" Target="fonts/Lat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La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0T20:22:04.817">
    <p:pos x="459" y="1309"/>
    <p:text>I realized that this slide can be very similar to the PIRM 2 one, so you can honestly leave it like this or change whatever you want (or all of it)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729a469b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729a469b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729a469b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729a469b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729a469b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a729a469b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729a469b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729a469b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729a469b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729a469b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frame rate @ 1080p. Mention we want to make this better over time.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729a469b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729a469b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729a469b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729a469b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729a469b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729a469b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729a469b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729a469b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729a469b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729a469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14dcc2897_3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14dcc2897_3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729a469b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729a469b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729a46b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729a46b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14dcc289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14dcc289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729a469b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729a469b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Lato"/>
              <a:buChar char="●"/>
            </a:pPr>
            <a:r>
              <a:rPr lang="en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Capture Video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Lato"/>
              <a:buChar char="●"/>
            </a:pPr>
            <a:r>
              <a:rPr lang="en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Analyze video data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Lato"/>
              <a:buChar char="●"/>
            </a:pPr>
            <a:r>
              <a:rPr lang="en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Browse video by license plate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Lato"/>
              <a:buChar char="●"/>
            </a:pPr>
            <a:r>
              <a:rPr lang="en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Mobile platform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729a469b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729a469b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729a469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729a469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729a469b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729a469b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729a469b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729a469b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■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■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Char char="■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37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31.png"/><Relationship Id="rId5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Relationship Id="rId6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Relationship Id="rId4" Type="http://schemas.openxmlformats.org/officeDocument/2006/relationships/image" Target="../media/image46.png"/><Relationship Id="rId5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Sparrow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Dashcam Defender</a:t>
            </a:r>
            <a:endParaRPr sz="20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 Timmons, Cobi Mom, Danny Yip, Scott Vlasic, Durga Darba, Ismael Duran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Advisor: </a:t>
            </a:r>
            <a:r>
              <a:rPr lang="en"/>
              <a:t>Joseph Zambreno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Team Leader Contact:</a:t>
            </a:r>
            <a:r>
              <a:rPr lang="en"/>
              <a:t> timmonse@iastate.edu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727950" y="2336975"/>
            <a:ext cx="768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3"/>
          <p:cNvSpPr txBox="1"/>
          <p:nvPr/>
        </p:nvSpPr>
        <p:spPr>
          <a:xfrm>
            <a:off x="6632975" y="878675"/>
            <a:ext cx="16503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sddec20-11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Amazon Web 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S3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Used as an </a:t>
            </a:r>
            <a:r>
              <a:rPr lang="en"/>
              <a:t>arbitrary</a:t>
            </a:r>
            <a:r>
              <a:rPr lang="en"/>
              <a:t> datastore for videos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Integrated with Dynamo such that file paths to videos are stored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Jetson sends video to S3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boto3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Then sends post call to API gateway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requests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Durga Darba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781650" y="596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 One</a:t>
            </a:r>
            <a:endParaRPr/>
          </a:p>
        </p:txBody>
      </p:sp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97600" y="4308175"/>
            <a:ext cx="8707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(1)                                (2)                      (3)                                (4)                               (5)                              (6)		</a:t>
            </a:r>
            <a:endParaRPr/>
          </a:p>
        </p:txBody>
      </p:sp>
      <p:sp>
        <p:nvSpPr>
          <p:cNvPr id="233" name="Google Shape;233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Danny Yip</a:t>
            </a:r>
            <a:endParaRPr/>
          </a:p>
        </p:txBody>
      </p:sp>
      <p:pic>
        <p:nvPicPr>
          <p:cNvPr id="235" name="Google Shape;2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0" y="1568300"/>
            <a:ext cx="1306401" cy="2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8175" y="1568288"/>
            <a:ext cx="1293581" cy="2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1075" y="1542438"/>
            <a:ext cx="1306400" cy="27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6800" y="1546375"/>
            <a:ext cx="1339050" cy="27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4975" y="1538500"/>
            <a:ext cx="1293575" cy="27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7675" y="1534575"/>
            <a:ext cx="1339047" cy="27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type="title"/>
          </p:nvPr>
        </p:nvSpPr>
        <p:spPr>
          <a:xfrm>
            <a:off x="727650" y="605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 Two</a:t>
            </a:r>
            <a:endParaRPr/>
          </a:p>
        </p:txBody>
      </p:sp>
      <p:sp>
        <p:nvSpPr>
          <p:cNvPr id="246" name="Google Shape;24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Danny Yip</a:t>
            </a:r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0" y="1433482"/>
            <a:ext cx="1294650" cy="279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4575" y="1434976"/>
            <a:ext cx="1383907" cy="27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1375" y="1433475"/>
            <a:ext cx="1360324" cy="27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800" y="1441700"/>
            <a:ext cx="1360325" cy="27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4175" y="1441700"/>
            <a:ext cx="1419225" cy="27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31225" y="1441700"/>
            <a:ext cx="1466850" cy="27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 txBox="1"/>
          <p:nvPr>
            <p:ph idx="1" type="body"/>
          </p:nvPr>
        </p:nvSpPr>
        <p:spPr>
          <a:xfrm>
            <a:off x="97600" y="4308175"/>
            <a:ext cx="8707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(1)                                (2)                      (3)                                (4)                               (5)                              (6)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 Testing</a:t>
            </a:r>
            <a:endParaRPr/>
          </a:p>
        </p:txBody>
      </p:sp>
      <p:sp>
        <p:nvSpPr>
          <p:cNvPr id="260" name="Google Shape;260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Utilize flutter_test.dart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Ability to Run and Debug quickly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8 thorough tests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Tests are manually triggered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More tests can be implemented in the future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Danny Yip</a:t>
            </a:r>
            <a:endParaRPr/>
          </a:p>
        </p:txBody>
      </p:sp>
      <p:pic>
        <p:nvPicPr>
          <p:cNvPr id="263" name="Google Shape;2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825" y="1853850"/>
            <a:ext cx="3198650" cy="2622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ALPR Board Testing</a:t>
            </a:r>
            <a:endParaRPr/>
          </a:p>
        </p:txBody>
      </p:sp>
      <p:sp>
        <p:nvSpPr>
          <p:cNvPr id="269" name="Google Shape;269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Road Test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500"/>
              <a:t>Test without WiFi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Temporarily stores video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Functional test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Maintains 60fps at 1080p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Tried to find upper and lower frame rate and resolution bounds 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Database Load Test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26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Durga Darba</a:t>
            </a:r>
            <a:endParaRPr/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b="-8420" l="29408" r="0" t="8420"/>
          <a:stretch/>
        </p:blipFill>
        <p:spPr>
          <a:xfrm rot="-5400000">
            <a:off x="5444189" y="564315"/>
            <a:ext cx="2651121" cy="31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Faced</a:t>
            </a:r>
            <a:endParaRPr/>
          </a:p>
        </p:txBody>
      </p:sp>
      <p:sp>
        <p:nvSpPr>
          <p:cNvPr id="278" name="Google Shape;278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Loss of access to NVIDIA Jetson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Resolved by reflashing OS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OpenALPR Camera Detection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Communication from NVIDIA Jetson to Amazon S3 Bucket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Power Supplementation in Operating Environment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27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 Vlasic</a:t>
            </a:r>
            <a:endParaRPr/>
          </a:p>
        </p:txBody>
      </p:sp>
      <p:pic>
        <p:nvPicPr>
          <p:cNvPr id="281" name="Google Shape;2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675" y="839112"/>
            <a:ext cx="3036225" cy="21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type="title"/>
          </p:nvPr>
        </p:nvSpPr>
        <p:spPr>
          <a:xfrm>
            <a:off x="729450" y="1382325"/>
            <a:ext cx="7449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Continued: Server to Serverless</a:t>
            </a:r>
            <a:endParaRPr/>
          </a:p>
        </p:txBody>
      </p:sp>
      <p:sp>
        <p:nvSpPr>
          <p:cNvPr id="287" name="Google Shape;287;p28"/>
          <p:cNvSpPr txBox="1"/>
          <p:nvPr>
            <p:ph idx="1" type="body"/>
          </p:nvPr>
        </p:nvSpPr>
        <p:spPr>
          <a:xfrm>
            <a:off x="729450" y="3285700"/>
            <a:ext cx="3009300" cy="17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Trouble with server configuration 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Team </a:t>
            </a:r>
            <a:r>
              <a:rPr lang="en"/>
              <a:t>unfamiliar</a:t>
            </a:r>
            <a:r>
              <a:rPr lang="en"/>
              <a:t> with </a:t>
            </a:r>
            <a:r>
              <a:rPr lang="en"/>
              <a:t>technology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28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Ismael Duran</a:t>
            </a:r>
            <a:endParaRPr/>
          </a:p>
        </p:txBody>
      </p:sp>
      <p:pic>
        <p:nvPicPr>
          <p:cNvPr id="290" name="Google Shape;2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875" y="2028985"/>
            <a:ext cx="1085575" cy="10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4775" y="20289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6800" y="1962438"/>
            <a:ext cx="1085574" cy="108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 txBox="1"/>
          <p:nvPr>
            <p:ph idx="1" type="body"/>
          </p:nvPr>
        </p:nvSpPr>
        <p:spPr>
          <a:xfrm>
            <a:off x="5441925" y="3094475"/>
            <a:ext cx="32328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Simple to </a:t>
            </a:r>
            <a:r>
              <a:rPr lang="en"/>
              <a:t>set up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Team experience with cloud development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Flexible, reliable, and </a:t>
            </a:r>
            <a:r>
              <a:rPr lang="en"/>
              <a:t>scalable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Feedback</a:t>
            </a:r>
            <a:endParaRPr/>
          </a:p>
        </p:txBody>
      </p:sp>
      <p:sp>
        <p:nvSpPr>
          <p:cNvPr id="299" name="Google Shape;299;p29"/>
          <p:cNvSpPr txBox="1"/>
          <p:nvPr>
            <p:ph idx="1" type="body"/>
          </p:nvPr>
        </p:nvSpPr>
        <p:spPr>
          <a:xfrm>
            <a:off x="729450" y="2078875"/>
            <a:ext cx="4806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Twenty five messages of feedback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Largely positive responses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Main critical remarks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Privacy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Restricted API etc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Safety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Waze style interaction</a:t>
            </a:r>
            <a:endParaRPr/>
          </a:p>
        </p:txBody>
      </p:sp>
      <p:sp>
        <p:nvSpPr>
          <p:cNvPr id="300" name="Google Shape;300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29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 Timmons</a:t>
            </a:r>
            <a:endParaRPr/>
          </a:p>
        </p:txBody>
      </p:sp>
      <p:grpSp>
        <p:nvGrpSpPr>
          <p:cNvPr id="302" name="Google Shape;302;p29"/>
          <p:cNvGrpSpPr/>
          <p:nvPr/>
        </p:nvGrpSpPr>
        <p:grpSpPr>
          <a:xfrm>
            <a:off x="4966800" y="929050"/>
            <a:ext cx="2901054" cy="2772025"/>
            <a:chOff x="5222975" y="1125375"/>
            <a:chExt cx="2901054" cy="2772025"/>
          </a:xfrm>
        </p:grpSpPr>
        <p:pic>
          <p:nvPicPr>
            <p:cNvPr id="303" name="Google Shape;30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22975" y="1125375"/>
              <a:ext cx="2525913" cy="2261101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3960000" dist="95250">
                <a:srgbClr val="000000">
                  <a:alpha val="50000"/>
                </a:srgbClr>
              </a:outerShdw>
            </a:effectLst>
          </p:spPr>
        </p:pic>
        <p:pic>
          <p:nvPicPr>
            <p:cNvPr id="304" name="Google Shape;304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30500" y="1170674"/>
              <a:ext cx="2393225" cy="2520075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3960000" dist="95250">
                <a:srgbClr val="000000">
                  <a:alpha val="50000"/>
                </a:srgbClr>
              </a:outerShdw>
            </a:effectLst>
          </p:spPr>
        </p:pic>
        <p:pic>
          <p:nvPicPr>
            <p:cNvPr id="305" name="Google Shape;305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63435" y="1377325"/>
              <a:ext cx="2460594" cy="2520075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3960000" dist="952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06" name="Google Shape;30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4325" y="1567962"/>
            <a:ext cx="1386012" cy="2772024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240000" dist="857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Approaches</a:t>
            </a:r>
            <a:endParaRPr/>
          </a:p>
        </p:txBody>
      </p:sp>
      <p:sp>
        <p:nvSpPr>
          <p:cNvPr id="312" name="Google Shape;312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Web App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AngularJS 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Server/Database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Python Flask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PostgreSQL </a:t>
            </a:r>
            <a:endParaRPr/>
          </a:p>
        </p:txBody>
      </p:sp>
      <p:sp>
        <p:nvSpPr>
          <p:cNvPr id="313" name="Google Shape;313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30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Cobi Mom</a:t>
            </a:r>
            <a:endParaRPr/>
          </a:p>
        </p:txBody>
      </p:sp>
      <p:pic>
        <p:nvPicPr>
          <p:cNvPr id="315" name="Google Shape;3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048" y="1318649"/>
            <a:ext cx="1635053" cy="163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7850" y="3098775"/>
            <a:ext cx="2119749" cy="11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7225" y="2984877"/>
            <a:ext cx="1313325" cy="13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Computing </a:t>
            </a:r>
            <a:endParaRPr/>
          </a:p>
        </p:txBody>
      </p:sp>
      <p:sp>
        <p:nvSpPr>
          <p:cNvPr id="323" name="Google Shape;323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Leverage</a:t>
            </a:r>
            <a:r>
              <a:rPr lang="en"/>
              <a:t> cloud service to run ALPR remotely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Reduce hardware </a:t>
            </a:r>
            <a:r>
              <a:rPr lang="en"/>
              <a:t>equipment needed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Decreased upfront cost for the user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More opportunity to work remotely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No upper bound on the performance </a:t>
            </a:r>
            <a:endParaRPr/>
          </a:p>
        </p:txBody>
      </p:sp>
      <p:sp>
        <p:nvSpPr>
          <p:cNvPr id="324" name="Google Shape;324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31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Ismael Duran</a:t>
            </a:r>
            <a:endParaRPr/>
          </a:p>
        </p:txBody>
      </p:sp>
      <p:pic>
        <p:nvPicPr>
          <p:cNvPr id="326" name="Google Shape;3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950" y="750900"/>
            <a:ext cx="1670700" cy="16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7650" y="1251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7650" y="1786325"/>
            <a:ext cx="3342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Fully featured plate recognition system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Hazard alerts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Poor driving reports etc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Three Main Components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ALPR Board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Mobile Application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Database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 Timmons</a:t>
            </a:r>
            <a:endParaRPr/>
          </a:p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" name="Google Shape;98;p14"/>
          <p:cNvGrpSpPr/>
          <p:nvPr/>
        </p:nvGrpSpPr>
        <p:grpSpPr>
          <a:xfrm>
            <a:off x="4225150" y="1102400"/>
            <a:ext cx="4750819" cy="4161334"/>
            <a:chOff x="4268750" y="1135075"/>
            <a:chExt cx="4750819" cy="4161334"/>
          </a:xfrm>
        </p:grpSpPr>
        <p:pic>
          <p:nvPicPr>
            <p:cNvPr id="99" name="Google Shape;99;p14"/>
            <p:cNvPicPr preferRelativeResize="0"/>
            <p:nvPr/>
          </p:nvPicPr>
          <p:blipFill rotWithShape="1">
            <a:blip r:embed="rId3">
              <a:alphaModFix/>
            </a:blip>
            <a:srcRect b="30920" l="5108" r="15077" t="0"/>
            <a:stretch/>
          </p:blipFill>
          <p:spPr>
            <a:xfrm>
              <a:off x="4268750" y="1135075"/>
              <a:ext cx="4485425" cy="21714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" name="Google Shape;100;p14"/>
            <p:cNvGrpSpPr/>
            <p:nvPr/>
          </p:nvGrpSpPr>
          <p:grpSpPr>
            <a:xfrm>
              <a:off x="4268750" y="1553102"/>
              <a:ext cx="4750819" cy="3743306"/>
              <a:chOff x="4268750" y="1553102"/>
              <a:chExt cx="4750819" cy="3743306"/>
            </a:xfrm>
          </p:grpSpPr>
          <p:pic>
            <p:nvPicPr>
              <p:cNvPr id="101" name="Google Shape;101;p14"/>
              <p:cNvPicPr preferRelativeResize="0"/>
              <p:nvPr/>
            </p:nvPicPr>
            <p:blipFill rotWithShape="1">
              <a:blip r:embed="rId4">
                <a:alphaModFix/>
              </a:blip>
              <a:srcRect b="44806" l="21556" r="37856" t="11437"/>
              <a:stretch/>
            </p:blipFill>
            <p:spPr>
              <a:xfrm>
                <a:off x="4268750" y="1715000"/>
                <a:ext cx="4485424" cy="2720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4"/>
              <p:cNvPicPr preferRelativeResize="0"/>
              <p:nvPr/>
            </p:nvPicPr>
            <p:blipFill rotWithShape="1">
              <a:blip r:embed="rId5">
                <a:alphaModFix/>
              </a:blip>
              <a:srcRect b="19742" l="34862" r="34288" t="19192"/>
              <a:stretch/>
            </p:blipFill>
            <p:spPr>
              <a:xfrm>
                <a:off x="4312350" y="3513974"/>
                <a:ext cx="722284" cy="8041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3" name="Google Shape;103;p14"/>
              <p:cNvGrpSpPr/>
              <p:nvPr/>
            </p:nvGrpSpPr>
            <p:grpSpPr>
              <a:xfrm>
                <a:off x="6343196" y="1553102"/>
                <a:ext cx="2676373" cy="3743306"/>
                <a:chOff x="4442398" y="2480546"/>
                <a:chExt cx="1777494" cy="2593575"/>
              </a:xfrm>
            </p:grpSpPr>
            <p:pic>
              <p:nvPicPr>
                <p:cNvPr id="104" name="Google Shape;104;p14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4442398" y="3270381"/>
                  <a:ext cx="396637" cy="60397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reflection blurRad="0" dir="0" dist="0" endA="0" endPos="10000" fadeDir="5400012" kx="0" rotWithShape="0" algn="bl" stA="41000" stPos="0" sy="-100000" ky="0"/>
                </a:effectLst>
              </p:spPr>
            </p:pic>
            <p:pic>
              <p:nvPicPr>
                <p:cNvPr id="105" name="Google Shape;105;p14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4867832" y="2943234"/>
                  <a:ext cx="528260" cy="35217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reflection blurRad="0" dir="0" dist="0" endA="0" endPos="10000" fadeDir="5400012" kx="0" rotWithShape="0" algn="bl" stA="41000" stPos="0" sy="-100000" ky="0"/>
                </a:effectLst>
              </p:spPr>
            </p:pic>
            <p:cxnSp>
              <p:nvCxnSpPr>
                <p:cNvPr id="106" name="Google Shape;106;p14"/>
                <p:cNvCxnSpPr>
                  <a:stCxn id="105" idx="3"/>
                  <a:endCxn id="105" idx="0"/>
                </p:cNvCxnSpPr>
                <p:nvPr/>
              </p:nvCxnSpPr>
              <p:spPr>
                <a:xfrm rot="10800000">
                  <a:off x="5132092" y="2943221"/>
                  <a:ext cx="264000" cy="176100"/>
                </a:xfrm>
                <a:prstGeom prst="curvedConnector4">
                  <a:avLst>
                    <a:gd fmla="val -59905" name="adj1"/>
                    <a:gd fmla="val 193682" name="adj2"/>
                  </a:avLst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reflection blurRad="0" dir="0" dist="0" endA="0" endPos="10000" fadeDir="5400012" kx="0" rotWithShape="0" algn="bl" stA="41000" stPos="0" sy="-100000" ky="0"/>
                </a:effectLst>
              </p:spPr>
            </p:cxnSp>
            <p:pic>
              <p:nvPicPr>
                <p:cNvPr id="107" name="Google Shape;107;p14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4699733" y="2480546"/>
                  <a:ext cx="864461" cy="60397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reflection blurRad="0" dir="0" dist="0" endA="0" endPos="10000" fadeDir="5400012" kx="0" rotWithShape="0" algn="bl" stA="41000" stPos="0" sy="-100000" ky="0"/>
                </a:effectLst>
              </p:spPr>
            </p:pic>
            <p:sp>
              <p:nvSpPr>
                <p:cNvPr id="108" name="Google Shape;108;p14"/>
                <p:cNvSpPr/>
                <p:nvPr/>
              </p:nvSpPr>
              <p:spPr>
                <a:xfrm>
                  <a:off x="4973162" y="2826677"/>
                  <a:ext cx="296400" cy="186900"/>
                </a:xfrm>
                <a:prstGeom prst="rect">
                  <a:avLst/>
                </a:prstGeom>
                <a:solidFill>
                  <a:srgbClr val="B7B7B7"/>
                </a:solidFill>
                <a:ln cap="flat" cmpd="sng" w="9525">
                  <a:solidFill>
                    <a:srgbClr val="4BA17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reflection blurRad="0" dir="0" dist="0" endA="0" endPos="10000" fadeDir="5400012" kx="0" rotWithShape="0" algn="bl" stA="41000" stPos="0" sy="-100000" ky="0"/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" name="Google Shape;109;p14"/>
                <p:cNvCxnSpPr>
                  <a:stCxn id="105" idx="3"/>
                </p:cNvCxnSpPr>
                <p:nvPr/>
              </p:nvCxnSpPr>
              <p:spPr>
                <a:xfrm>
                  <a:off x="5396092" y="3119321"/>
                  <a:ext cx="823800" cy="1954800"/>
                </a:xfrm>
                <a:prstGeom prst="curvedConnector2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- Moving Forward</a:t>
            </a:r>
            <a:endParaRPr/>
          </a:p>
        </p:txBody>
      </p:sp>
      <p:sp>
        <p:nvSpPr>
          <p:cNvPr id="332" name="Google Shape;332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Building enclosure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Remove unnecessary Jetson components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Law Enforcement API System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Integration with Amber Alert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Insurance API System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Help with fraudulent claims</a:t>
            </a:r>
            <a:endParaRPr/>
          </a:p>
        </p:txBody>
      </p:sp>
      <p:sp>
        <p:nvSpPr>
          <p:cNvPr id="333" name="Google Shape;333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32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Durga Darba</a:t>
            </a:r>
            <a:endParaRPr/>
          </a:p>
        </p:txBody>
      </p:sp>
      <p:pic>
        <p:nvPicPr>
          <p:cNvPr id="335" name="Google Shape;3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850" y="1699187"/>
            <a:ext cx="3102451" cy="1745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520000" dist="762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727650" y="20878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Android/iOS app built on Flutter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NVIDIA Jetson TX-2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GUI built on </a:t>
            </a:r>
            <a:r>
              <a:rPr lang="en" sz="1500"/>
              <a:t>PySimpleGUI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AWS Pipeline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API Gateway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Lambda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DynamoDB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S3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Cobi Mom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21327" l="28371" r="28214" t="22341"/>
          <a:stretch/>
        </p:blipFill>
        <p:spPr>
          <a:xfrm>
            <a:off x="5290213" y="771575"/>
            <a:ext cx="846776" cy="10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4263" y="818543"/>
            <a:ext cx="846776" cy="100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 b="0" l="0" r="76881" t="0"/>
          <a:stretch/>
        </p:blipFill>
        <p:spPr>
          <a:xfrm>
            <a:off x="7689524" y="2225362"/>
            <a:ext cx="846774" cy="104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6">
            <a:alphaModFix/>
          </a:blip>
          <a:srcRect b="0" l="0" r="71310" t="0"/>
          <a:stretch/>
        </p:blipFill>
        <p:spPr>
          <a:xfrm>
            <a:off x="7004800" y="3722188"/>
            <a:ext cx="14210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9031" y="2329825"/>
            <a:ext cx="1006320" cy="100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09551" y="3642287"/>
            <a:ext cx="1750454" cy="10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1925" y="1853838"/>
            <a:ext cx="1494800" cy="17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6"/>
          <p:cNvGrpSpPr/>
          <p:nvPr/>
        </p:nvGrpSpPr>
        <p:grpSpPr>
          <a:xfrm>
            <a:off x="50" y="75"/>
            <a:ext cx="9144000" cy="5143500"/>
            <a:chOff x="50" y="75"/>
            <a:chExt cx="9144000" cy="5143500"/>
          </a:xfrm>
        </p:grpSpPr>
        <p:sp>
          <p:nvSpPr>
            <p:cNvPr id="130" name="Google Shape;130;p16"/>
            <p:cNvSpPr/>
            <p:nvPr/>
          </p:nvSpPr>
          <p:spPr>
            <a:xfrm>
              <a:off x="50" y="75"/>
              <a:ext cx="9144000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1" name="Google Shape;131;p16"/>
            <p:cNvGrpSpPr/>
            <p:nvPr/>
          </p:nvGrpSpPr>
          <p:grpSpPr>
            <a:xfrm>
              <a:off x="644266" y="1152600"/>
              <a:ext cx="1936830" cy="3708600"/>
              <a:chOff x="511225" y="1168275"/>
              <a:chExt cx="2415000" cy="3708600"/>
            </a:xfrm>
          </p:grpSpPr>
          <p:sp>
            <p:nvSpPr>
              <p:cNvPr id="132" name="Google Shape;132;p16"/>
              <p:cNvSpPr/>
              <p:nvPr/>
            </p:nvSpPr>
            <p:spPr>
              <a:xfrm>
                <a:off x="511225" y="1168275"/>
                <a:ext cx="2415000" cy="37086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511225" y="1168275"/>
                <a:ext cx="2415000" cy="6273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Dash Camera</a:t>
                </a:r>
                <a:endParaRPr/>
              </a:p>
            </p:txBody>
          </p:sp>
        </p:grpSp>
        <p:sp>
          <p:nvSpPr>
            <p:cNvPr id="134" name="Google Shape;134;p16"/>
            <p:cNvSpPr/>
            <p:nvPr/>
          </p:nvSpPr>
          <p:spPr>
            <a:xfrm>
              <a:off x="809089" y="1999375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Record Video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09089" y="3704250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Save Backup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6" name="Google Shape;136;p16"/>
            <p:cNvGrpSpPr/>
            <p:nvPr/>
          </p:nvGrpSpPr>
          <p:grpSpPr>
            <a:xfrm>
              <a:off x="3603578" y="1152600"/>
              <a:ext cx="1936830" cy="3708600"/>
              <a:chOff x="511225" y="1168275"/>
              <a:chExt cx="2415000" cy="3708600"/>
            </a:xfrm>
          </p:grpSpPr>
          <p:sp>
            <p:nvSpPr>
              <p:cNvPr id="137" name="Google Shape;137;p16"/>
              <p:cNvSpPr/>
              <p:nvPr/>
            </p:nvSpPr>
            <p:spPr>
              <a:xfrm>
                <a:off x="511225" y="1168275"/>
                <a:ext cx="2415000" cy="37086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511225" y="1168275"/>
                <a:ext cx="2415000" cy="6273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Mini PC</a:t>
                </a:r>
                <a:endParaRPr/>
              </a:p>
            </p:txBody>
          </p:sp>
        </p:grpSp>
        <p:sp>
          <p:nvSpPr>
            <p:cNvPr id="139" name="Google Shape;139;p16"/>
            <p:cNvSpPr/>
            <p:nvPr/>
          </p:nvSpPr>
          <p:spPr>
            <a:xfrm>
              <a:off x="3768300" y="2697200"/>
              <a:ext cx="1607400" cy="13914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Analyze Video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Perform ML Lookup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Annotate File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768301" y="2077650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Save Raw Backup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1" name="Google Shape;141;p16"/>
            <p:cNvCxnSpPr>
              <a:stCxn id="132" idx="3"/>
              <a:endCxn id="137" idx="1"/>
            </p:cNvCxnSpPr>
            <p:nvPr/>
          </p:nvCxnSpPr>
          <p:spPr>
            <a:xfrm>
              <a:off x="2581096" y="3006900"/>
              <a:ext cx="10224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2" name="Google Shape;142;p16"/>
            <p:cNvSpPr txBox="1"/>
            <p:nvPr/>
          </p:nvSpPr>
          <p:spPr>
            <a:xfrm>
              <a:off x="2608575" y="2678650"/>
              <a:ext cx="9675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Stream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43" name="Google Shape;143;p16"/>
            <p:cNvCxnSpPr>
              <a:stCxn id="134" idx="2"/>
              <a:endCxn id="135" idx="0"/>
            </p:cNvCxnSpPr>
            <p:nvPr/>
          </p:nvCxnSpPr>
          <p:spPr>
            <a:xfrm>
              <a:off x="1612789" y="2493475"/>
              <a:ext cx="0" cy="121080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4" name="Google Shape;144;p16"/>
            <p:cNvSpPr/>
            <p:nvPr/>
          </p:nvSpPr>
          <p:spPr>
            <a:xfrm>
              <a:off x="3831025" y="2753800"/>
              <a:ext cx="1482000" cy="376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ML System</a:t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3768289" y="4214050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Save Annotated Backup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16"/>
            <p:cNvGrpSpPr/>
            <p:nvPr/>
          </p:nvGrpSpPr>
          <p:grpSpPr>
            <a:xfrm>
              <a:off x="6562878" y="1152600"/>
              <a:ext cx="1936830" cy="3708600"/>
              <a:chOff x="511225" y="1168275"/>
              <a:chExt cx="2415000" cy="3708600"/>
            </a:xfrm>
          </p:grpSpPr>
          <p:sp>
            <p:nvSpPr>
              <p:cNvPr id="147" name="Google Shape;147;p16"/>
              <p:cNvSpPr/>
              <p:nvPr/>
            </p:nvSpPr>
            <p:spPr>
              <a:xfrm>
                <a:off x="511225" y="1168275"/>
                <a:ext cx="2415000" cy="37086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511225" y="1168275"/>
                <a:ext cx="2415000" cy="6273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Phone Application</a:t>
                </a:r>
                <a:endParaRPr/>
              </a:p>
            </p:txBody>
          </p:sp>
        </p:grpSp>
        <p:cxnSp>
          <p:nvCxnSpPr>
            <p:cNvPr id="149" name="Google Shape;149;p16"/>
            <p:cNvCxnSpPr/>
            <p:nvPr/>
          </p:nvCxnSpPr>
          <p:spPr>
            <a:xfrm>
              <a:off x="5540383" y="3006900"/>
              <a:ext cx="10224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0" name="Google Shape;150;p16"/>
            <p:cNvCxnSpPr>
              <a:stCxn id="147" idx="3"/>
              <a:endCxn id="132" idx="1"/>
            </p:cNvCxnSpPr>
            <p:nvPr/>
          </p:nvCxnSpPr>
          <p:spPr>
            <a:xfrm flipH="1">
              <a:off x="644208" y="3006900"/>
              <a:ext cx="7855500" cy="600"/>
            </a:xfrm>
            <a:prstGeom prst="bentConnector5">
              <a:avLst>
                <a:gd fmla="val -4207" name="adj1"/>
                <a:gd fmla="val -412287500" name="adj2"/>
                <a:gd fmla="val 104687" name="adj3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1" name="Google Shape;151;p16"/>
            <p:cNvCxnSpPr/>
            <p:nvPr/>
          </p:nvCxnSpPr>
          <p:spPr>
            <a:xfrm flipH="1" rot="-5400000">
              <a:off x="2326375" y="1234875"/>
              <a:ext cx="1968000" cy="564600"/>
            </a:xfrm>
            <a:prstGeom prst="bentConnector3">
              <a:avLst>
                <a:gd fmla="val 100000" name="adj1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2" name="Google Shape;152;p16"/>
            <p:cNvSpPr/>
            <p:nvPr/>
          </p:nvSpPr>
          <p:spPr>
            <a:xfrm>
              <a:off x="6727450" y="1923975"/>
              <a:ext cx="1607400" cy="22743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Record Request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Footage Review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Local License Plate Lookup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Cloud License Plate Lookup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All other requests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6790288" y="1999375"/>
              <a:ext cx="1482000" cy="376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System Control</a:t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5567888" y="2422900"/>
              <a:ext cx="9675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3028075" y="451325"/>
              <a:ext cx="10662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App Requests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276025" y="451325"/>
              <a:ext cx="10662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App Requests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5567875" y="2422900"/>
              <a:ext cx="9675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Return Request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58" name="Google Shape;158;p16"/>
            <p:cNvCxnSpPr/>
            <p:nvPr/>
          </p:nvCxnSpPr>
          <p:spPr>
            <a:xfrm rot="-5400000">
              <a:off x="4894175" y="980150"/>
              <a:ext cx="1575900" cy="243000"/>
            </a:xfrm>
            <a:prstGeom prst="bentConnector3">
              <a:avLst>
                <a:gd fmla="val 995" name="adj1"/>
              </a:avLst>
            </a:prstGeom>
            <a:noFill/>
            <a:ln cap="flat" cmpd="sng" w="28575">
              <a:solidFill>
                <a:srgbClr val="00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sp>
          <p:nvSpPr>
            <p:cNvPr id="159" name="Google Shape;159;p16"/>
            <p:cNvSpPr txBox="1"/>
            <p:nvPr/>
          </p:nvSpPr>
          <p:spPr>
            <a:xfrm>
              <a:off x="5074375" y="533175"/>
              <a:ext cx="784200" cy="2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Cloud Upload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727439" y="4280050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Save Backup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1" name="Google Shape;161;p16"/>
            <p:cNvCxnSpPr/>
            <p:nvPr/>
          </p:nvCxnSpPr>
          <p:spPr>
            <a:xfrm flipH="1" rot="-5400000">
              <a:off x="5278375" y="1168250"/>
              <a:ext cx="2140500" cy="399900"/>
            </a:xfrm>
            <a:prstGeom prst="bentConnector3">
              <a:avLst>
                <a:gd fmla="val 99634" name="adj1"/>
              </a:avLst>
            </a:prstGeom>
            <a:noFill/>
            <a:ln cap="flat" cmpd="sng" w="28575">
              <a:solidFill>
                <a:srgbClr val="00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sp>
          <p:nvSpPr>
            <p:cNvPr id="162" name="Google Shape;162;p16"/>
            <p:cNvSpPr txBox="1"/>
            <p:nvPr/>
          </p:nvSpPr>
          <p:spPr>
            <a:xfrm>
              <a:off x="6230375" y="533175"/>
              <a:ext cx="1066200" cy="2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Cloud Download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63" name="Google Shape;163;p16"/>
          <p:cNvSpPr txBox="1"/>
          <p:nvPr>
            <p:ph type="title"/>
          </p:nvPr>
        </p:nvSpPr>
        <p:spPr>
          <a:xfrm>
            <a:off x="97225" y="-2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7060825" y="477972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 Timmons</a:t>
            </a:r>
            <a:endParaRPr/>
          </a:p>
        </p:txBody>
      </p:sp>
      <p:sp>
        <p:nvSpPr>
          <p:cNvPr id="165" name="Google Shape;16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71" name="Google Shape;171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Ismael Duran</a:t>
            </a:r>
            <a:endParaRPr/>
          </a:p>
        </p:txBody>
      </p:sp>
      <p:pic>
        <p:nvPicPr>
          <p:cNvPr id="173" name="Google Shape;1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25" y="1922763"/>
            <a:ext cx="1297975" cy="12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175" y="2136675"/>
            <a:ext cx="993750" cy="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1725" y="3545388"/>
            <a:ext cx="1248362" cy="124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2251113" y="2319975"/>
            <a:ext cx="2109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Capture and analyze video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6738625" y="2268400"/>
            <a:ext cx="20664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Lookup video by license plate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4233500" y="3637875"/>
            <a:ext cx="28323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Mobile application for user to access the software system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 | </a:t>
            </a:r>
            <a:r>
              <a:rPr lang="en"/>
              <a:t>Operating Environment</a:t>
            </a:r>
            <a:endParaRPr/>
          </a:p>
        </p:txBody>
      </p:sp>
      <p:sp>
        <p:nvSpPr>
          <p:cNvPr id="184" name="Google Shape;184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Mounted within vehicle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Must handle temperature fluctuations and changing road conditions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Reliably record 1080p video quality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Maintain 60 frames per second 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Mobile app responds in under 1 second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 Vlasic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ALPR Board</a:t>
            </a:r>
            <a:endParaRPr/>
          </a:p>
        </p:txBody>
      </p:sp>
      <p:sp>
        <p:nvSpPr>
          <p:cNvPr id="192" name="Google Shape;192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lang="en">
                <a:solidFill>
                  <a:srgbClr val="595959"/>
                </a:solidFill>
              </a:rPr>
              <a:t>NVI</a:t>
            </a:r>
            <a:r>
              <a:rPr lang="en">
                <a:solidFill>
                  <a:srgbClr val="595959"/>
                </a:solidFill>
              </a:rPr>
              <a:t>DIA Jetso</a:t>
            </a:r>
            <a:r>
              <a:rPr lang="en">
                <a:solidFill>
                  <a:srgbClr val="595959"/>
                </a:solidFill>
              </a:rPr>
              <a:t>n TX-2 </a:t>
            </a:r>
            <a:endParaRPr>
              <a:solidFill>
                <a:srgbClr val="59595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lang="en">
                <a:solidFill>
                  <a:srgbClr val="595959"/>
                </a:solidFill>
              </a:rPr>
              <a:t>1080p Webcam</a:t>
            </a:r>
            <a:endParaRPr>
              <a:solidFill>
                <a:srgbClr val="59595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lang="en">
                <a:solidFill>
                  <a:srgbClr val="595959"/>
                </a:solidFill>
              </a:rPr>
              <a:t>Mini HD Display (7 inch)</a:t>
            </a:r>
            <a:endParaRPr>
              <a:solidFill>
                <a:srgbClr val="59595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lang="en">
                <a:solidFill>
                  <a:srgbClr val="595959"/>
                </a:solidFill>
              </a:rPr>
              <a:t>Logitech Keyboard/Mouse Combo</a:t>
            </a:r>
            <a:endParaRPr>
              <a:solidFill>
                <a:srgbClr val="59595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lang="en">
                <a:solidFill>
                  <a:srgbClr val="595959"/>
                </a:solidFill>
              </a:rPr>
              <a:t>Graphical User Interface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 Vlasic</a:t>
            </a:r>
            <a:endParaRPr/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4">
            <a:alphaModFix/>
          </a:blip>
          <a:srcRect b="21211" l="26198" r="24832" t="19735"/>
          <a:stretch/>
        </p:blipFill>
        <p:spPr>
          <a:xfrm>
            <a:off x="6132425" y="913813"/>
            <a:ext cx="2952576" cy="20028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5">
            <a:alphaModFix/>
          </a:blip>
          <a:srcRect b="44336" l="31488" r="32619" t="16949"/>
          <a:stretch/>
        </p:blipFill>
        <p:spPr>
          <a:xfrm>
            <a:off x="6882650" y="1995525"/>
            <a:ext cx="2061300" cy="125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 rotWithShape="1">
          <a:blip r:embed="rId6">
            <a:alphaModFix/>
          </a:blip>
          <a:srcRect b="32834" l="32724" r="38374" t="24406"/>
          <a:stretch/>
        </p:blipFill>
        <p:spPr>
          <a:xfrm>
            <a:off x="5247600" y="1674688"/>
            <a:ext cx="1843024" cy="15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78470" y="2653825"/>
            <a:ext cx="2555680" cy="143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727650" y="618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ALPR Board GUI</a:t>
            </a:r>
            <a:endParaRPr/>
          </a:p>
        </p:txBody>
      </p:sp>
      <p:sp>
        <p:nvSpPr>
          <p:cNvPr id="204" name="Google Shape;204;p20"/>
          <p:cNvSpPr txBox="1"/>
          <p:nvPr>
            <p:ph idx="1" type="body"/>
          </p:nvPr>
        </p:nvSpPr>
        <p:spPr>
          <a:xfrm>
            <a:off x="727650" y="1364225"/>
            <a:ext cx="4620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Python Script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PySimpleGUI, OpenCV, tKinter, etc.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Record footage and run ALPR analysis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Upload Footage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AVI and JSON Files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Custom Bash Scripts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newVCam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v4l2loopback to create virtual cam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videoSplit2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Uses ffmpeg to stream virtual output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recordWebcam 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called by Python Script to record</a:t>
            </a:r>
            <a:endParaRPr/>
          </a:p>
        </p:txBody>
      </p:sp>
      <p:sp>
        <p:nvSpPr>
          <p:cNvPr id="205" name="Google Shape;20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 Timmons</a:t>
            </a:r>
            <a:endParaRPr/>
          </a:p>
        </p:txBody>
      </p:sp>
      <p:grpSp>
        <p:nvGrpSpPr>
          <p:cNvPr id="207" name="Google Shape;207;p20"/>
          <p:cNvGrpSpPr/>
          <p:nvPr/>
        </p:nvGrpSpPr>
        <p:grpSpPr>
          <a:xfrm>
            <a:off x="5252525" y="1775313"/>
            <a:ext cx="3552375" cy="1850025"/>
            <a:chOff x="4987400" y="1163425"/>
            <a:chExt cx="3552375" cy="1850025"/>
          </a:xfrm>
        </p:grpSpPr>
        <p:pic>
          <p:nvPicPr>
            <p:cNvPr id="208" name="Google Shape;208;p20"/>
            <p:cNvPicPr preferRelativeResize="0"/>
            <p:nvPr/>
          </p:nvPicPr>
          <p:blipFill rotWithShape="1">
            <a:blip r:embed="rId3">
              <a:alphaModFix/>
            </a:blip>
            <a:srcRect b="27256" l="0" r="8592" t="0"/>
            <a:stretch/>
          </p:blipFill>
          <p:spPr>
            <a:xfrm>
              <a:off x="4987400" y="1163425"/>
              <a:ext cx="3552375" cy="1850025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3300000" dist="95250">
                <a:srgbClr val="000000">
                  <a:alpha val="57000"/>
                </a:srgbClr>
              </a:outerShdw>
            </a:effectLst>
          </p:spPr>
        </p:pic>
        <p:pic>
          <p:nvPicPr>
            <p:cNvPr id="209" name="Google Shape;20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98700" y="1617275"/>
              <a:ext cx="1979352" cy="1113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Amazon Web Services</a:t>
            </a:r>
            <a:endParaRPr/>
          </a:p>
        </p:txBody>
      </p:sp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API Gateway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For handling HTTP Requests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Lambda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Multiple functions for serverless functionality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DynamoDB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Stores user/car/license plate data</a:t>
            </a:r>
            <a:endParaRPr/>
          </a:p>
        </p:txBody>
      </p:sp>
      <p:sp>
        <p:nvSpPr>
          <p:cNvPr id="216" name="Google Shape;216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6625700" y="4701775"/>
            <a:ext cx="2179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Cobi Mom</a:t>
            </a: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/>
          </a:blip>
          <a:srcRect b="4309" l="9383" r="5999" t="4954"/>
          <a:stretch/>
        </p:blipFill>
        <p:spPr>
          <a:xfrm>
            <a:off x="4421025" y="939750"/>
            <a:ext cx="4383874" cy="26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3C78D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666666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